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65" r:id="rId3"/>
    <p:sldId id="257" r:id="rId4"/>
    <p:sldId id="266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FFFF"/>
    <a:srgbClr val="00FF00"/>
    <a:srgbClr val="FF0000"/>
    <a:srgbClr val="FFFF00"/>
    <a:srgbClr val="FFFF99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3D49-C880-46B7-98B4-C2D01EC4C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D9FFD-6862-4932-A3E3-516E8D6EF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13E3C-9986-4C62-909A-B7A50C696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7E82B-FC21-44E5-A3CA-08C156C4F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C60DC-A3B8-43ED-A92F-3677AC748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E5DDF-F2B6-4FEB-B2C8-E514439BE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8048A-934C-4B16-92A8-0C62B4B0E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7F2BC-EF29-43E9-9292-776FD2A0F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7ACD1-C0EE-491E-9BF9-B2DCAEA8A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E538A-B35C-4965-A11F-584A4A26D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EA36-7554-451C-9F19-235D44164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07FFE-6C80-4411-9EA9-92E491EE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396C5E-12FC-4C90-AC94-16712076E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7.wmf"/><Relationship Id="rId11" Type="http://schemas.openxmlformats.org/officeDocument/2006/relationships/image" Target="../media/image50.png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5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3.wmf"/><Relationship Id="rId11" Type="http://schemas.openxmlformats.org/officeDocument/2006/relationships/image" Target="../media/image50.png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5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7.wmf"/><Relationship Id="rId11" Type="http://schemas.openxmlformats.org/officeDocument/2006/relationships/image" Target="../media/image50.png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1.bin"/><Relationship Id="rId2" Type="http://schemas.openxmlformats.org/officeDocument/2006/relationships/oleObject" Target="../embeddings/oleObject3.bin"/><Relationship Id="rId16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4.wmf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Relationship Id="rId1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3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5.bin"/><Relationship Id="rId3" Type="http://schemas.openxmlformats.org/officeDocument/2006/relationships/image" Target="../media/image14.wmf"/><Relationship Id="rId21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1.wmf"/><Relationship Id="rId2" Type="http://schemas.openxmlformats.org/officeDocument/2006/relationships/oleObject" Target="../embeddings/oleObject17.bin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35.bin"/><Relationship Id="rId3" Type="http://schemas.openxmlformats.org/officeDocument/2006/relationships/image" Target="../media/image24.wmf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31.wmf"/><Relationship Id="rId2" Type="http://schemas.openxmlformats.org/officeDocument/2006/relationships/oleObject" Target="../embeddings/oleObject27.bin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3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8.bin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oleObject" Target="../embeddings/oleObject50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0" y="298291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1" name="Rectangle 13" descr="Parchment"/>
          <p:cNvSpPr>
            <a:spLocks noChangeArrowheads="1"/>
          </p:cNvSpPr>
          <p:nvPr/>
        </p:nvSpPr>
        <p:spPr bwMode="auto">
          <a:xfrm>
            <a:off x="204788" y="203200"/>
            <a:ext cx="8734425" cy="645001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57150" cmpd="thinThick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WordArt 14"/>
          <p:cNvSpPr>
            <a:spLocks noChangeArrowheads="1" noChangeShapeType="1" noTextEdit="1"/>
          </p:cNvSpPr>
          <p:nvPr/>
        </p:nvSpPr>
        <p:spPr bwMode="auto">
          <a:xfrm>
            <a:off x="1458913" y="763588"/>
            <a:ext cx="6289675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FF66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63" name="WordArt 15"/>
          <p:cNvSpPr>
            <a:spLocks noChangeArrowheads="1" noChangeShapeType="1" noTextEdit="1"/>
          </p:cNvSpPr>
          <p:nvPr/>
        </p:nvSpPr>
        <p:spPr bwMode="auto">
          <a:xfrm>
            <a:off x="2154238" y="2730500"/>
            <a:ext cx="4899025" cy="963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 TOÁN LỚP 4</a:t>
            </a:r>
          </a:p>
        </p:txBody>
      </p:sp>
      <p:sp>
        <p:nvSpPr>
          <p:cNvPr id="2064" name="WordArt 16"/>
          <p:cNvSpPr>
            <a:spLocks noChangeArrowheads="1" noChangeShapeType="1" noTextEdit="1"/>
          </p:cNvSpPr>
          <p:nvPr/>
        </p:nvSpPr>
        <p:spPr bwMode="auto">
          <a:xfrm>
            <a:off x="1174750" y="4716463"/>
            <a:ext cx="6886575" cy="963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FF66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00FF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/>
      <p:bldP spid="2063" grpId="0" animBg="1"/>
      <p:bldP spid="206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2613025" y="292100"/>
            <a:ext cx="3946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BÀI TẬP TRẮC NGHIỆM</a:t>
            </a: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649288" y="876300"/>
            <a:ext cx="4732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Hãy lựa chọn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áp án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úng.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92188" y="1544638"/>
            <a:ext cx="6169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Rút gọn phân số         ta </a:t>
            </a:r>
            <a:r>
              <a:rPr lang="vi-VN" sz="2000">
                <a:solidFill>
                  <a:srgbClr val="0000FF"/>
                </a:solidFill>
              </a:rPr>
              <a:t>đư</a:t>
            </a:r>
            <a:r>
              <a:rPr lang="en-US" sz="2000">
                <a:solidFill>
                  <a:srgbClr val="0000FF"/>
                </a:solidFill>
              </a:rPr>
              <a:t>ợc phân số tối giản là:</a:t>
            </a:r>
          </a:p>
        </p:txBody>
      </p:sp>
      <p:graphicFrame>
        <p:nvGraphicFramePr>
          <p:cNvPr id="14343" name="Object 7"/>
          <p:cNvGraphicFramePr>
            <a:graphicFrameLocks noGrp="1" noChangeAspect="1"/>
          </p:cNvGraphicFramePr>
          <p:nvPr>
            <p:ph/>
          </p:nvPr>
        </p:nvGraphicFramePr>
        <p:xfrm>
          <a:off x="3038475" y="1435100"/>
          <a:ext cx="4619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228501" imgH="393529" progId="Equation.3">
                  <p:embed/>
                </p:oleObj>
              </mc:Choice>
              <mc:Fallback>
                <p:oleObj name="Equation" r:id="rId3" imgW="228501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475" y="1435100"/>
                        <a:ext cx="461963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027113" y="2570163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23900" y="1625600"/>
            <a:ext cx="479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1)</a:t>
            </a:r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1565275" y="2417763"/>
          <a:ext cx="4095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203112" imgH="393529" progId="Equation.3">
                  <p:embed/>
                </p:oleObj>
              </mc:Choice>
              <mc:Fallback>
                <p:oleObj name="Equation" r:id="rId5" imgW="203112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2417763"/>
                        <a:ext cx="4095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784600" y="2570163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</a:t>
            </a:r>
          </a:p>
        </p:txBody>
      </p:sp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4373563" y="2417763"/>
          <a:ext cx="30638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3" y="2417763"/>
                        <a:ext cx="306387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7391400" y="2417763"/>
          <a:ext cx="3079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417763"/>
                        <a:ext cx="3079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4" name="Picture 18" descr="COMMLINE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60350" y="6367463"/>
            <a:ext cx="8623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19" descr="15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591300" y="2443163"/>
            <a:ext cx="871538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6716713" y="2543175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6678613" y="2538413"/>
            <a:ext cx="595312" cy="595312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4358" name="AutoShape 22"/>
          <p:cNvSpPr>
            <a:spLocks noChangeArrowheads="1"/>
          </p:cNvSpPr>
          <p:nvPr/>
        </p:nvSpPr>
        <p:spPr bwMode="auto">
          <a:xfrm>
            <a:off x="2178050" y="3465513"/>
            <a:ext cx="4079875" cy="1131887"/>
          </a:xfrm>
          <a:prstGeom prst="wedgeEllipseCallout">
            <a:avLst>
              <a:gd name="adj1" fmla="val 63426"/>
              <a:gd name="adj2" fmla="val -79593"/>
            </a:avLst>
          </a:prstGeom>
          <a:gradFill rotWithShape="1">
            <a:gsLst>
              <a:gs pos="0">
                <a:srgbClr val="0000FF"/>
              </a:gs>
              <a:gs pos="50000">
                <a:srgbClr val="FFFF99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Chúc mừng các em!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5" grpId="0"/>
      <p:bldP spid="14346" grpId="0"/>
      <p:bldP spid="14349" grpId="0"/>
      <p:bldP spid="14356" grpId="0"/>
      <p:bldP spid="14357" grpId="0" animBg="1"/>
      <p:bldP spid="143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2"/>
          <p:cNvSpPr txBox="1">
            <a:spLocks noChangeArrowheads="1"/>
          </p:cNvSpPr>
          <p:nvPr/>
        </p:nvSpPr>
        <p:spPr bwMode="auto">
          <a:xfrm>
            <a:off x="2613025" y="292100"/>
            <a:ext cx="3946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BÀI TẬP TRẮC NGHIỆM</a:t>
            </a:r>
          </a:p>
        </p:txBody>
      </p:sp>
      <p:sp>
        <p:nvSpPr>
          <p:cNvPr id="9223" name="Text Box 3"/>
          <p:cNvSpPr txBox="1">
            <a:spLocks noChangeArrowheads="1"/>
          </p:cNvSpPr>
          <p:nvPr/>
        </p:nvSpPr>
        <p:spPr bwMode="auto">
          <a:xfrm>
            <a:off x="649288" y="876300"/>
            <a:ext cx="4732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Hãy lựa chọn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áp án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úng.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92188" y="1544638"/>
            <a:ext cx="7650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Trong các phân số d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ới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ây, phân số nào không bằng </a:t>
            </a:r>
          </a:p>
        </p:txBody>
      </p:sp>
      <p:graphicFrame>
        <p:nvGraphicFramePr>
          <p:cNvPr id="16389" name="Object 5"/>
          <p:cNvGraphicFramePr>
            <a:graphicFrameLocks noGrp="1" noChangeAspect="1"/>
          </p:cNvGraphicFramePr>
          <p:nvPr>
            <p:ph/>
          </p:nvPr>
        </p:nvGraphicFramePr>
        <p:xfrm>
          <a:off x="7223125" y="1419225"/>
          <a:ext cx="3063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1419225"/>
                        <a:ext cx="3063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27113" y="2570163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23900" y="1625600"/>
            <a:ext cx="479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2)</a:t>
            </a: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1539875" y="2417763"/>
          <a:ext cx="46196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228501" imgH="393529" progId="Equation.3">
                  <p:embed/>
                </p:oleObj>
              </mc:Choice>
              <mc:Fallback>
                <p:oleObj name="Equation" r:id="rId5" imgW="228501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2417763"/>
                        <a:ext cx="461963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4322763" y="2417763"/>
          <a:ext cx="4095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203112" imgH="393529" progId="Equation.3">
                  <p:embed/>
                </p:oleObj>
              </mc:Choice>
              <mc:Fallback>
                <p:oleObj name="Equation" r:id="rId7" imgW="203112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2763" y="2417763"/>
                        <a:ext cx="4095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7315200" y="2417763"/>
          <a:ext cx="46196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228501" imgH="393529" progId="Equation.3">
                  <p:embed/>
                </p:oleObj>
              </mc:Choice>
              <mc:Fallback>
                <p:oleObj name="Equation" r:id="rId9" imgW="228501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417763"/>
                        <a:ext cx="461963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7" name="Picture 12" descr="COMMLINE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60350" y="6367463"/>
            <a:ext cx="8623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3" descr="15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486150" y="2384425"/>
            <a:ext cx="87153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716713" y="2543175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3589338" y="2508250"/>
            <a:ext cx="595312" cy="595313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2178050" y="3922713"/>
            <a:ext cx="4079875" cy="1131887"/>
          </a:xfrm>
          <a:prstGeom prst="wedgeEllipseCallout">
            <a:avLst>
              <a:gd name="adj1" fmla="val -8792"/>
              <a:gd name="adj2" fmla="val -119282"/>
            </a:avLst>
          </a:prstGeom>
          <a:gradFill rotWithShape="1">
            <a:gsLst>
              <a:gs pos="0">
                <a:srgbClr val="0000FF"/>
              </a:gs>
              <a:gs pos="50000">
                <a:srgbClr val="FFFF99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Chúc mừng các em!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3652838" y="2555875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0" grpId="0"/>
      <p:bldP spid="16391" grpId="0"/>
      <p:bldP spid="16398" grpId="0"/>
      <p:bldP spid="16399" grpId="0" animBg="1"/>
      <p:bldP spid="16400" grpId="0" animBg="1"/>
      <p:bldP spid="164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2"/>
          <p:cNvSpPr txBox="1">
            <a:spLocks noChangeArrowheads="1"/>
          </p:cNvSpPr>
          <p:nvPr/>
        </p:nvSpPr>
        <p:spPr bwMode="auto">
          <a:xfrm>
            <a:off x="2613025" y="292100"/>
            <a:ext cx="394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BÀI TẬP TRẮC NGHIỆM</a:t>
            </a:r>
          </a:p>
        </p:txBody>
      </p:sp>
      <p:sp>
        <p:nvSpPr>
          <p:cNvPr id="10247" name="Text Box 3"/>
          <p:cNvSpPr txBox="1">
            <a:spLocks noChangeArrowheads="1"/>
          </p:cNvSpPr>
          <p:nvPr/>
        </p:nvSpPr>
        <p:spPr bwMode="auto">
          <a:xfrm>
            <a:off x="649288" y="876300"/>
            <a:ext cx="4732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Hãy lựa chọn </a:t>
            </a:r>
            <a:r>
              <a:rPr lang="vi-VN" sz="2400">
                <a:solidFill>
                  <a:srgbClr val="0000FF"/>
                </a:solidFill>
              </a:rPr>
              <a:t>đ</a:t>
            </a:r>
            <a:r>
              <a:rPr lang="en-US" sz="2400">
                <a:solidFill>
                  <a:srgbClr val="0000FF"/>
                </a:solidFill>
              </a:rPr>
              <a:t>áp án </a:t>
            </a:r>
            <a:r>
              <a:rPr lang="vi-VN" sz="2400">
                <a:solidFill>
                  <a:srgbClr val="0000FF"/>
                </a:solidFill>
              </a:rPr>
              <a:t>đ</a:t>
            </a:r>
            <a:r>
              <a:rPr lang="en-US" sz="2400">
                <a:solidFill>
                  <a:srgbClr val="0000FF"/>
                </a:solidFill>
              </a:rPr>
              <a:t>úng.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92188" y="1544638"/>
            <a:ext cx="41513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Tính                      có kết quả là: </a:t>
            </a:r>
          </a:p>
        </p:txBody>
      </p:sp>
      <p:graphicFrame>
        <p:nvGraphicFramePr>
          <p:cNvPr id="17413" name="Object 5"/>
          <p:cNvGraphicFramePr>
            <a:graphicFrameLocks noGrp="1" noChangeAspect="1"/>
          </p:cNvGraphicFramePr>
          <p:nvPr>
            <p:ph/>
          </p:nvPr>
        </p:nvGraphicFramePr>
        <p:xfrm>
          <a:off x="1768475" y="1389063"/>
          <a:ext cx="11430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533169" imgH="393529" progId="Equation.3">
                  <p:embed/>
                </p:oleObj>
              </mc:Choice>
              <mc:Fallback>
                <p:oleObj name="Equation" r:id="rId3" imgW="533169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1389063"/>
                        <a:ext cx="114300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23900" y="1625600"/>
            <a:ext cx="479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3)</a:t>
            </a:r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1616075" y="2417763"/>
          <a:ext cx="3079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2417763"/>
                        <a:ext cx="3079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4373563" y="2417763"/>
          <a:ext cx="3079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3" y="2417763"/>
                        <a:ext cx="3079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7404100" y="2417763"/>
          <a:ext cx="2825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139639" imgH="393529" progId="Equation.3">
                  <p:embed/>
                </p:oleObj>
              </mc:Choice>
              <mc:Fallback>
                <p:oleObj name="Equation" r:id="rId9" imgW="139639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100" y="2417763"/>
                        <a:ext cx="2825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0" name="Picture 11" descr="COMMLINE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60350" y="6367463"/>
            <a:ext cx="8623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12" descr="15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84213" y="2455863"/>
            <a:ext cx="87153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6716713" y="2543175"/>
            <a:ext cx="49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758825" y="2536825"/>
            <a:ext cx="595313" cy="595313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2178050" y="3922713"/>
            <a:ext cx="4079875" cy="1131887"/>
          </a:xfrm>
          <a:prstGeom prst="wedgeEllipseCallout">
            <a:avLst>
              <a:gd name="adj1" fmla="val -71403"/>
              <a:gd name="adj2" fmla="val -114236"/>
            </a:avLst>
          </a:prstGeom>
          <a:gradFill rotWithShape="1">
            <a:gsLst>
              <a:gs pos="0">
                <a:srgbClr val="0000FF"/>
              </a:gs>
              <a:gs pos="50000">
                <a:srgbClr val="FFFF99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Chúc mừng các em!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671888" y="2584450"/>
            <a:ext cx="49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838200" y="2571750"/>
            <a:ext cx="49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5" grpId="0"/>
      <p:bldP spid="17421" grpId="0"/>
      <p:bldP spid="17422" grpId="0" animBg="1"/>
      <p:bldP spid="17423" grpId="0" animBg="1"/>
      <p:bldP spid="17424" grpId="0"/>
      <p:bldP spid="174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20700" y="1436688"/>
            <a:ext cx="6021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00FF"/>
                </a:solidFill>
              </a:rPr>
              <a:t>Kiểm tra:</a:t>
            </a:r>
            <a:r>
              <a:rPr lang="en-US" b="1">
                <a:solidFill>
                  <a:srgbClr val="0000FF"/>
                </a:solidFill>
              </a:rPr>
              <a:t> Viết số thích hợp vào ô trống:    	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46339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2328863" y="2087563"/>
            <a:ext cx="53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50</a:t>
            </a:r>
          </a:p>
        </p:txBody>
      </p:sp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2328863" y="2701925"/>
            <a:ext cx="53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75</a:t>
            </a:r>
          </a:p>
        </p:txBody>
      </p:sp>
      <p:sp>
        <p:nvSpPr>
          <p:cNvPr id="13318" name="Line 12"/>
          <p:cNvSpPr>
            <a:spLocks noChangeShapeType="1"/>
          </p:cNvSpPr>
          <p:nvPr/>
        </p:nvSpPr>
        <p:spPr bwMode="auto">
          <a:xfrm>
            <a:off x="2328863" y="2593975"/>
            <a:ext cx="504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2943225" y="2355850"/>
            <a:ext cx="377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3320" name="Text Box 14"/>
          <p:cNvSpPr txBox="1">
            <a:spLocks noChangeArrowheads="1"/>
          </p:cNvSpPr>
          <p:nvPr/>
        </p:nvSpPr>
        <p:spPr bwMode="auto">
          <a:xfrm>
            <a:off x="3478213" y="2087563"/>
            <a:ext cx="53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13321" name="Line 15"/>
          <p:cNvSpPr>
            <a:spLocks noChangeShapeType="1"/>
          </p:cNvSpPr>
          <p:nvPr/>
        </p:nvSpPr>
        <p:spPr bwMode="auto">
          <a:xfrm>
            <a:off x="3495675" y="2593975"/>
            <a:ext cx="504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Rectangle 16"/>
          <p:cNvSpPr>
            <a:spLocks noChangeArrowheads="1"/>
          </p:cNvSpPr>
          <p:nvPr/>
        </p:nvSpPr>
        <p:spPr bwMode="auto">
          <a:xfrm>
            <a:off x="3495675" y="2687638"/>
            <a:ext cx="506413" cy="506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3567113" y="2701925"/>
            <a:ext cx="33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3433763" y="2719388"/>
            <a:ext cx="598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3325" name="Text Box 19"/>
          <p:cNvSpPr txBox="1">
            <a:spLocks noChangeArrowheads="1"/>
          </p:cNvSpPr>
          <p:nvPr/>
        </p:nvSpPr>
        <p:spPr bwMode="auto">
          <a:xfrm>
            <a:off x="2328863" y="3505200"/>
            <a:ext cx="53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56</a:t>
            </a:r>
          </a:p>
        </p:txBody>
      </p:sp>
      <p:sp>
        <p:nvSpPr>
          <p:cNvPr id="13326" name="Text Box 20"/>
          <p:cNvSpPr txBox="1">
            <a:spLocks noChangeArrowheads="1"/>
          </p:cNvSpPr>
          <p:nvPr/>
        </p:nvSpPr>
        <p:spPr bwMode="auto">
          <a:xfrm>
            <a:off x="2328863" y="4119563"/>
            <a:ext cx="53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32</a:t>
            </a:r>
          </a:p>
        </p:txBody>
      </p:sp>
      <p:sp>
        <p:nvSpPr>
          <p:cNvPr id="13327" name="Line 21"/>
          <p:cNvSpPr>
            <a:spLocks noChangeShapeType="1"/>
          </p:cNvSpPr>
          <p:nvPr/>
        </p:nvSpPr>
        <p:spPr bwMode="auto">
          <a:xfrm>
            <a:off x="2328863" y="4011613"/>
            <a:ext cx="504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Text Box 22"/>
          <p:cNvSpPr txBox="1">
            <a:spLocks noChangeArrowheads="1"/>
          </p:cNvSpPr>
          <p:nvPr/>
        </p:nvSpPr>
        <p:spPr bwMode="auto">
          <a:xfrm>
            <a:off x="2943225" y="3773488"/>
            <a:ext cx="377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3329" name="Text Box 23"/>
          <p:cNvSpPr txBox="1">
            <a:spLocks noChangeArrowheads="1"/>
          </p:cNvSpPr>
          <p:nvPr/>
        </p:nvSpPr>
        <p:spPr bwMode="auto">
          <a:xfrm>
            <a:off x="3478213" y="4117975"/>
            <a:ext cx="53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3330" name="Line 24"/>
          <p:cNvSpPr>
            <a:spLocks noChangeShapeType="1"/>
          </p:cNvSpPr>
          <p:nvPr/>
        </p:nvSpPr>
        <p:spPr bwMode="auto">
          <a:xfrm>
            <a:off x="3495675" y="4011613"/>
            <a:ext cx="504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Rectangle 25"/>
          <p:cNvSpPr>
            <a:spLocks noChangeArrowheads="1"/>
          </p:cNvSpPr>
          <p:nvPr/>
        </p:nvSpPr>
        <p:spPr bwMode="auto">
          <a:xfrm>
            <a:off x="3495675" y="3381375"/>
            <a:ext cx="506413" cy="506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3567113" y="3405188"/>
            <a:ext cx="33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3449638" y="3411538"/>
            <a:ext cx="598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8462" name="AutoShape 30"/>
          <p:cNvSpPr>
            <a:spLocks noChangeArrowheads="1"/>
          </p:cNvSpPr>
          <p:nvPr/>
        </p:nvSpPr>
        <p:spPr bwMode="auto">
          <a:xfrm>
            <a:off x="1519238" y="4797425"/>
            <a:ext cx="5927725" cy="1103313"/>
          </a:xfrm>
          <a:prstGeom prst="rightArrow">
            <a:avLst>
              <a:gd name="adj1" fmla="val 50000"/>
              <a:gd name="adj2" fmla="val 134316"/>
            </a:avLst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Hãy nêu tính chất c</a:t>
            </a:r>
            <a:r>
              <a:rPr lang="vi-VN" sz="2000" b="1">
                <a:solidFill>
                  <a:srgbClr val="FF0000"/>
                </a:solidFill>
              </a:rPr>
              <a:t>ơ</a:t>
            </a:r>
            <a:r>
              <a:rPr lang="en-US" sz="2000" b="1">
                <a:solidFill>
                  <a:srgbClr val="FF0000"/>
                </a:solidFill>
              </a:rPr>
              <a:t> bản của phân số ?</a:t>
            </a:r>
          </a:p>
        </p:txBody>
      </p:sp>
      <p:sp>
        <p:nvSpPr>
          <p:cNvPr id="13335" name="Text Box 32"/>
          <p:cNvSpPr txBox="1">
            <a:spLocks noChangeArrowheads="1"/>
          </p:cNvSpPr>
          <p:nvPr/>
        </p:nvSpPr>
        <p:spPr bwMode="auto">
          <a:xfrm>
            <a:off x="2489200" y="692150"/>
            <a:ext cx="4319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006600"/>
                </a:solidFill>
              </a:rPr>
              <a:t>Toán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84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84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9" grpId="0"/>
      <p:bldP spid="18449" grpId="1"/>
      <p:bldP spid="18450" grpId="0"/>
      <p:bldP spid="18458" grpId="0"/>
      <p:bldP spid="18458" grpId="1"/>
      <p:bldP spid="18459" grpId="0"/>
      <p:bldP spid="184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090863" y="935038"/>
            <a:ext cx="3089275" cy="736600"/>
          </a:xfrm>
        </p:spPr>
        <p:txBody>
          <a:bodyPr/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</a:rPr>
              <a:t>Rút gọn phân số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42900" y="1797050"/>
            <a:ext cx="8297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Cho </a:t>
            </a:r>
            <a:r>
              <a:rPr lang="en-US" dirty="0" err="1">
                <a:solidFill>
                  <a:srgbClr val="0000FF"/>
                </a:solidFill>
              </a:rPr>
              <a:t>phân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         . </a:t>
            </a:r>
            <a:r>
              <a:rPr lang="en-US" dirty="0" err="1">
                <a:solidFill>
                  <a:srgbClr val="0000FF"/>
                </a:solidFill>
              </a:rPr>
              <a:t>Tìm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bằng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        </a:t>
            </a:r>
            <a:r>
              <a:rPr lang="en-US" dirty="0" err="1">
                <a:solidFill>
                  <a:srgbClr val="0000FF"/>
                </a:solidFill>
              </a:rPr>
              <a:t>nh</a:t>
            </a:r>
            <a:r>
              <a:rPr lang="vi-VN" dirty="0">
                <a:solidFill>
                  <a:srgbClr val="0000FF"/>
                </a:solidFill>
              </a:rPr>
              <a:t>ư</a:t>
            </a:r>
            <a:r>
              <a:rPr lang="en-US" dirty="0">
                <a:solidFill>
                  <a:srgbClr val="0000FF"/>
                </a:solidFill>
              </a:rPr>
              <a:t>ng </a:t>
            </a:r>
            <a:r>
              <a:rPr lang="en-US" dirty="0" err="1">
                <a:solidFill>
                  <a:srgbClr val="0000FF"/>
                </a:solidFill>
              </a:rPr>
              <a:t>có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tử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và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mẫu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bé</a:t>
            </a:r>
            <a:r>
              <a:rPr lang="en-US" dirty="0">
                <a:solidFill>
                  <a:srgbClr val="0000FF"/>
                </a:solidFill>
              </a:rPr>
              <a:t> h</a:t>
            </a:r>
            <a:r>
              <a:rPr lang="vi-VN" dirty="0">
                <a:solidFill>
                  <a:srgbClr val="0000FF"/>
                </a:solidFill>
              </a:rPr>
              <a:t>ơ</a:t>
            </a:r>
            <a:r>
              <a:rPr lang="en-US" dirty="0">
                <a:solidFill>
                  <a:srgbClr val="0000FF"/>
                </a:solidFill>
              </a:rPr>
              <a:t>n. </a:t>
            </a:r>
          </a:p>
        </p:txBody>
      </p:sp>
      <p:graphicFrame>
        <p:nvGraphicFramePr>
          <p:cNvPr id="1026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735138" y="1597025"/>
          <a:ext cx="419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2" imgW="203112" imgH="393529" progId="Equation.3">
                  <p:embed/>
                </p:oleObj>
              </mc:Choice>
              <mc:Fallback>
                <p:oleObj name="Equation" r:id="rId2" imgW="203112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597025"/>
                        <a:ext cx="419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2325688" y="2138363"/>
            <a:ext cx="601027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Text Box 18"/>
          <p:cNvSpPr txBox="1">
            <a:spLocks noChangeArrowheads="1"/>
          </p:cNvSpPr>
          <p:nvPr/>
        </p:nvSpPr>
        <p:spPr bwMode="auto">
          <a:xfrm>
            <a:off x="2489200" y="565150"/>
            <a:ext cx="4319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006600"/>
                </a:solidFill>
              </a:rPr>
              <a:t>Toán</a:t>
            </a:r>
          </a:p>
        </p:txBody>
      </p:sp>
      <p:graphicFrame>
        <p:nvGraphicFramePr>
          <p:cNvPr id="102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692583"/>
              </p:ext>
            </p:extLst>
          </p:nvPr>
        </p:nvGraphicFramePr>
        <p:xfrm>
          <a:off x="5330825" y="1630363"/>
          <a:ext cx="419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203112" imgH="393529" progId="Equation.3">
                  <p:embed/>
                </p:oleObj>
              </mc:Choice>
              <mc:Fallback>
                <p:oleObj name="Equation" r:id="rId4" imgW="203112" imgH="39352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825" y="1630363"/>
                        <a:ext cx="419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163513" y="2447925"/>
            <a:ext cx="8639175" cy="1103313"/>
          </a:xfrm>
          <a:prstGeom prst="rightArrow">
            <a:avLst>
              <a:gd name="adj1" fmla="val 50000"/>
              <a:gd name="adj2" fmla="val 195755"/>
            </a:avLst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Hãy thảo luận theo nhóm </a:t>
            </a:r>
            <a:r>
              <a:rPr lang="vi-VN" sz="2000" b="1">
                <a:solidFill>
                  <a:srgbClr val="FF0000"/>
                </a:solidFill>
              </a:rPr>
              <a:t>đ</a:t>
            </a:r>
            <a:r>
              <a:rPr lang="en-US" sz="2000" b="1">
                <a:solidFill>
                  <a:srgbClr val="FF0000"/>
                </a:solidFill>
              </a:rPr>
              <a:t>ôi </a:t>
            </a:r>
            <a:r>
              <a:rPr lang="vi-VN" sz="2000" b="1">
                <a:solidFill>
                  <a:srgbClr val="FF0000"/>
                </a:solidFill>
              </a:rPr>
              <a:t>đ</a:t>
            </a:r>
            <a:r>
              <a:rPr lang="en-US" sz="2000" b="1">
                <a:solidFill>
                  <a:srgbClr val="FF0000"/>
                </a:solidFill>
              </a:rPr>
              <a:t>ể thực hiện yêu cầu trên.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nimBg="1"/>
      <p:bldP spid="41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90863" y="935038"/>
            <a:ext cx="3089275" cy="736600"/>
          </a:xfrm>
        </p:spPr>
        <p:txBody>
          <a:bodyPr/>
          <a:lstStyle/>
          <a:p>
            <a:pPr eaLnBrk="1" hangingPunct="1"/>
            <a:r>
              <a:rPr lang="en-US" sz="2000" b="1">
                <a:solidFill>
                  <a:srgbClr val="0000FF"/>
                </a:solidFill>
              </a:rPr>
              <a:t>Rút gọn phân số</a:t>
            </a:r>
          </a:p>
        </p:txBody>
      </p:sp>
      <p:sp>
        <p:nvSpPr>
          <p:cNvPr id="2060" name="Text Box 3"/>
          <p:cNvSpPr txBox="1">
            <a:spLocks noChangeArrowheads="1"/>
          </p:cNvSpPr>
          <p:nvPr/>
        </p:nvSpPr>
        <p:spPr bwMode="auto">
          <a:xfrm>
            <a:off x="342900" y="1797050"/>
            <a:ext cx="82978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</a:rPr>
              <a:t>Cho </a:t>
            </a:r>
            <a:r>
              <a:rPr lang="en-US" sz="1600" dirty="0" err="1">
                <a:solidFill>
                  <a:srgbClr val="0000FF"/>
                </a:solidFill>
              </a:rPr>
              <a:t>phân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số</a:t>
            </a:r>
            <a:r>
              <a:rPr lang="en-US" sz="1600" dirty="0">
                <a:solidFill>
                  <a:srgbClr val="0000FF"/>
                </a:solidFill>
              </a:rPr>
              <a:t>          . </a:t>
            </a:r>
            <a:r>
              <a:rPr lang="en-US" sz="1600" dirty="0" err="1">
                <a:solidFill>
                  <a:srgbClr val="0000FF"/>
                </a:solidFill>
              </a:rPr>
              <a:t>Tìm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phân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số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bằng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phân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số</a:t>
            </a:r>
            <a:r>
              <a:rPr lang="en-US" sz="1600" dirty="0">
                <a:solidFill>
                  <a:srgbClr val="0000FF"/>
                </a:solidFill>
              </a:rPr>
              <a:t>         </a:t>
            </a:r>
            <a:r>
              <a:rPr lang="vi-VN" sz="1600" dirty="0">
                <a:solidFill>
                  <a:srgbClr val="0000FF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nh</a:t>
            </a:r>
            <a:r>
              <a:rPr lang="vi-VN" sz="1600" dirty="0">
                <a:solidFill>
                  <a:srgbClr val="0000FF"/>
                </a:solidFill>
              </a:rPr>
              <a:t>ư</a:t>
            </a:r>
            <a:r>
              <a:rPr lang="en-US" sz="1600" dirty="0">
                <a:solidFill>
                  <a:srgbClr val="0000FF"/>
                </a:solidFill>
              </a:rPr>
              <a:t>ng </a:t>
            </a:r>
            <a:r>
              <a:rPr lang="en-US" sz="1600" dirty="0" err="1">
                <a:solidFill>
                  <a:srgbClr val="0000FF"/>
                </a:solidFill>
              </a:rPr>
              <a:t>có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tử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số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và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mẫu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số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err="1">
                <a:solidFill>
                  <a:srgbClr val="0000FF"/>
                </a:solidFill>
              </a:rPr>
              <a:t>bé</a:t>
            </a:r>
            <a:r>
              <a:rPr lang="en-US" sz="1600" dirty="0">
                <a:solidFill>
                  <a:srgbClr val="0000FF"/>
                </a:solidFill>
              </a:rPr>
              <a:t> h</a:t>
            </a:r>
            <a:r>
              <a:rPr lang="vi-VN" sz="1600" dirty="0">
                <a:solidFill>
                  <a:srgbClr val="0000FF"/>
                </a:solidFill>
              </a:rPr>
              <a:t>ơ</a:t>
            </a:r>
            <a:r>
              <a:rPr lang="en-US" sz="1600" dirty="0">
                <a:solidFill>
                  <a:srgbClr val="0000FF"/>
                </a:solidFill>
              </a:rPr>
              <a:t>n. 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735138" y="1597025"/>
          <a:ext cx="419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2" imgW="203112" imgH="393529" progId="Equation.3">
                  <p:embed/>
                </p:oleObj>
              </mc:Choice>
              <mc:Fallback>
                <p:oleObj name="Equation" r:id="rId2" imgW="203112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597025"/>
                        <a:ext cx="419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501650" y="3268663"/>
          <a:ext cx="36512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203112" imgH="393529" progId="Equation.3">
                  <p:embed/>
                </p:oleObj>
              </mc:Choice>
              <mc:Fallback>
                <p:oleObj name="Equation" r:id="rId4" imgW="203112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3268663"/>
                        <a:ext cx="365125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Text Box 7"/>
          <p:cNvSpPr txBox="1">
            <a:spLocks noChangeArrowheads="1"/>
          </p:cNvSpPr>
          <p:nvPr/>
        </p:nvSpPr>
        <p:spPr bwMode="auto">
          <a:xfrm>
            <a:off x="5224463" y="4170363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;</a:t>
            </a:r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5603875" y="4057650"/>
          <a:ext cx="4714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6" imgW="228501" imgH="393529" progId="Equation.3">
                  <p:embed/>
                </p:oleObj>
              </mc:Choice>
              <mc:Fallback>
                <p:oleObj name="Equation" r:id="rId6" imgW="228501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4057650"/>
                        <a:ext cx="471488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9"/>
          <p:cNvSpPr txBox="1">
            <a:spLocks noChangeArrowheads="1"/>
          </p:cNvSpPr>
          <p:nvPr/>
        </p:nvSpPr>
        <p:spPr bwMode="auto">
          <a:xfrm>
            <a:off x="6138863" y="4170363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;</a:t>
            </a:r>
          </a:p>
        </p:txBody>
      </p:sp>
      <p:graphicFrame>
        <p:nvGraphicFramePr>
          <p:cNvPr id="2053" name="Object 10"/>
          <p:cNvGraphicFramePr>
            <a:graphicFrameLocks noChangeAspect="1"/>
          </p:cNvGraphicFramePr>
          <p:nvPr/>
        </p:nvGraphicFramePr>
        <p:xfrm>
          <a:off x="6530975" y="4057650"/>
          <a:ext cx="444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8" imgW="215713" imgH="393359" progId="Equation.3">
                  <p:embed/>
                </p:oleObj>
              </mc:Choice>
              <mc:Fallback>
                <p:oleObj name="Equation" r:id="rId8" imgW="215713" imgH="39335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975" y="4057650"/>
                        <a:ext cx="444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2325688" y="2138363"/>
            <a:ext cx="601027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Text Box 13"/>
          <p:cNvSpPr txBox="1">
            <a:spLocks noChangeArrowheads="1"/>
          </p:cNvSpPr>
          <p:nvPr/>
        </p:nvSpPr>
        <p:spPr bwMode="auto">
          <a:xfrm>
            <a:off x="2489200" y="565150"/>
            <a:ext cx="4319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solidFill>
                  <a:srgbClr val="006600"/>
                </a:solidFill>
              </a:rPr>
              <a:t>Toán</a:t>
            </a:r>
          </a:p>
        </p:txBody>
      </p:sp>
      <p:graphicFrame>
        <p:nvGraphicFramePr>
          <p:cNvPr id="205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610139"/>
              </p:ext>
            </p:extLst>
          </p:nvPr>
        </p:nvGraphicFramePr>
        <p:xfrm>
          <a:off x="4841875" y="1606550"/>
          <a:ext cx="419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0" imgW="203112" imgH="393529" progId="Equation.3">
                  <p:embed/>
                </p:oleObj>
              </mc:Choice>
              <mc:Fallback>
                <p:oleObj name="Equation" r:id="rId10" imgW="203112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1606550"/>
                        <a:ext cx="419100" cy="81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Text Box 16"/>
          <p:cNvSpPr txBox="1">
            <a:spLocks noChangeArrowheads="1"/>
          </p:cNvSpPr>
          <p:nvPr/>
        </p:nvSpPr>
        <p:spPr bwMode="auto">
          <a:xfrm>
            <a:off x="342900" y="2443163"/>
            <a:ext cx="25749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6600"/>
                </a:solidFill>
              </a:rPr>
              <a:t>Ta có thể làm nh</a:t>
            </a:r>
            <a:r>
              <a:rPr lang="vi-VN" sz="1600" b="1">
                <a:solidFill>
                  <a:srgbClr val="006600"/>
                </a:solidFill>
              </a:rPr>
              <a:t>ư</a:t>
            </a:r>
            <a:r>
              <a:rPr lang="en-US" sz="1600" b="1">
                <a:solidFill>
                  <a:srgbClr val="006600"/>
                </a:solidFill>
              </a:rPr>
              <a:t> sau: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342900" y="2836863"/>
            <a:ext cx="83137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</a:rPr>
              <a:t>Ta thấy 10 và 15 </a:t>
            </a:r>
            <a:r>
              <a:rPr lang="vi-VN" sz="1600">
                <a:solidFill>
                  <a:srgbClr val="0000FF"/>
                </a:solidFill>
              </a:rPr>
              <a:t>đ</a:t>
            </a:r>
            <a:r>
              <a:rPr lang="en-US" sz="1600">
                <a:solidFill>
                  <a:srgbClr val="0000FF"/>
                </a:solidFill>
              </a:rPr>
              <a:t>ều chia hết cho 5. Theo tính chất có bản của phân số, ta có: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819150" y="3452813"/>
            <a:ext cx="331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=</a:t>
            </a:r>
          </a:p>
        </p:txBody>
      </p:sp>
      <p:graphicFrame>
        <p:nvGraphicFramePr>
          <p:cNvPr id="2055" name="Object 19"/>
          <p:cNvGraphicFramePr>
            <a:graphicFrameLocks noChangeAspect="1"/>
          </p:cNvGraphicFramePr>
          <p:nvPr/>
        </p:nvGraphicFramePr>
        <p:xfrm>
          <a:off x="1111250" y="3268663"/>
          <a:ext cx="660400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1" imgW="368140" imgH="393529" progId="Equation.3">
                  <p:embed/>
                </p:oleObj>
              </mc:Choice>
              <mc:Fallback>
                <p:oleObj name="Equation" r:id="rId11" imgW="368140" imgH="39352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3268663"/>
                        <a:ext cx="660400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670050" y="3452813"/>
            <a:ext cx="331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=</a:t>
            </a:r>
          </a:p>
        </p:txBody>
      </p:sp>
      <p:graphicFrame>
        <p:nvGraphicFramePr>
          <p:cNvPr id="2056" name="Object 21"/>
          <p:cNvGraphicFramePr>
            <a:graphicFrameLocks noChangeAspect="1"/>
          </p:cNvGraphicFramePr>
          <p:nvPr/>
        </p:nvGraphicFramePr>
        <p:xfrm>
          <a:off x="1997075" y="3268663"/>
          <a:ext cx="274638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3" imgW="152334" imgH="393529" progId="Equation.3">
                  <p:embed/>
                </p:oleObj>
              </mc:Choice>
              <mc:Fallback>
                <p:oleObj name="Equation" r:id="rId13" imgW="152334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3268663"/>
                        <a:ext cx="274638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Text Box 22"/>
          <p:cNvSpPr txBox="1">
            <a:spLocks noChangeArrowheads="1"/>
          </p:cNvSpPr>
          <p:nvPr/>
        </p:nvSpPr>
        <p:spPr bwMode="auto">
          <a:xfrm>
            <a:off x="2287588" y="3403600"/>
            <a:ext cx="6207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</a:rPr>
              <a:t>Vậy:</a:t>
            </a:r>
          </a:p>
        </p:txBody>
      </p:sp>
      <p:graphicFrame>
        <p:nvGraphicFramePr>
          <p:cNvPr id="2057" name="Object 23"/>
          <p:cNvGraphicFramePr>
            <a:graphicFrameLocks noChangeAspect="1"/>
          </p:cNvGraphicFramePr>
          <p:nvPr/>
        </p:nvGraphicFramePr>
        <p:xfrm>
          <a:off x="2944813" y="3268663"/>
          <a:ext cx="36512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5" imgW="203112" imgH="393529" progId="Equation.3">
                  <p:embed/>
                </p:oleObj>
              </mc:Choice>
              <mc:Fallback>
                <p:oleObj name="Equation" r:id="rId15" imgW="203112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3268663"/>
                        <a:ext cx="365125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Text Box 24"/>
          <p:cNvSpPr txBox="1">
            <a:spLocks noChangeArrowheads="1"/>
          </p:cNvSpPr>
          <p:nvPr/>
        </p:nvSpPr>
        <p:spPr bwMode="auto">
          <a:xfrm>
            <a:off x="3262313" y="3452813"/>
            <a:ext cx="331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=</a:t>
            </a:r>
          </a:p>
        </p:txBody>
      </p:sp>
      <p:graphicFrame>
        <p:nvGraphicFramePr>
          <p:cNvPr id="2058" name="Object 25"/>
          <p:cNvGraphicFramePr>
            <a:graphicFrameLocks noChangeAspect="1"/>
          </p:cNvGraphicFramePr>
          <p:nvPr/>
        </p:nvGraphicFramePr>
        <p:xfrm>
          <a:off x="3598863" y="3268663"/>
          <a:ext cx="274637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7" imgW="152334" imgH="393529" progId="Equation.3">
                  <p:embed/>
                </p:oleObj>
              </mc:Choice>
              <mc:Fallback>
                <p:oleObj name="Equation" r:id="rId17" imgW="152334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3268663"/>
                        <a:ext cx="274637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>
          <a:xfrm>
            <a:off x="3090863" y="935038"/>
            <a:ext cx="3089275" cy="736600"/>
          </a:xfrm>
        </p:spPr>
        <p:txBody>
          <a:bodyPr/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</a:rPr>
              <a:t>Rút gọn phân số</a:t>
            </a:r>
          </a:p>
        </p:txBody>
      </p:sp>
      <p:sp>
        <p:nvSpPr>
          <p:cNvPr id="3080" name="Text Box 3"/>
          <p:cNvSpPr txBox="1">
            <a:spLocks noChangeArrowheads="1"/>
          </p:cNvSpPr>
          <p:nvPr/>
        </p:nvSpPr>
        <p:spPr bwMode="auto">
          <a:xfrm>
            <a:off x="342900" y="1797050"/>
            <a:ext cx="8297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Cho </a:t>
            </a:r>
            <a:r>
              <a:rPr lang="en-US" dirty="0" err="1">
                <a:solidFill>
                  <a:srgbClr val="0000FF"/>
                </a:solidFill>
              </a:rPr>
              <a:t>phân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      . </a:t>
            </a:r>
            <a:r>
              <a:rPr lang="en-US" dirty="0" err="1">
                <a:solidFill>
                  <a:srgbClr val="0000FF"/>
                </a:solidFill>
              </a:rPr>
              <a:t>Tìm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bằng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        </a:t>
            </a:r>
            <a:r>
              <a:rPr lang="vi-VN" dirty="0">
                <a:solidFill>
                  <a:srgbClr val="0000FF"/>
                </a:solidFill>
              </a:rPr>
              <a:t>  </a:t>
            </a:r>
            <a:r>
              <a:rPr lang="en-US" dirty="0" err="1">
                <a:solidFill>
                  <a:srgbClr val="0000FF"/>
                </a:solidFill>
              </a:rPr>
              <a:t>nh</a:t>
            </a:r>
            <a:r>
              <a:rPr lang="vi-VN" dirty="0">
                <a:solidFill>
                  <a:srgbClr val="0000FF"/>
                </a:solidFill>
              </a:rPr>
              <a:t>ư</a:t>
            </a:r>
            <a:r>
              <a:rPr lang="en-US" dirty="0">
                <a:solidFill>
                  <a:srgbClr val="0000FF"/>
                </a:solidFill>
              </a:rPr>
              <a:t>ng </a:t>
            </a:r>
            <a:r>
              <a:rPr lang="en-US" dirty="0" err="1">
                <a:solidFill>
                  <a:srgbClr val="0000FF"/>
                </a:solidFill>
              </a:rPr>
              <a:t>có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tử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và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mẫu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bé</a:t>
            </a:r>
            <a:r>
              <a:rPr lang="en-US" dirty="0">
                <a:solidFill>
                  <a:srgbClr val="0000FF"/>
                </a:solidFill>
              </a:rPr>
              <a:t> h</a:t>
            </a:r>
            <a:r>
              <a:rPr lang="vi-VN" dirty="0">
                <a:solidFill>
                  <a:srgbClr val="0000FF"/>
                </a:solidFill>
              </a:rPr>
              <a:t>ơ</a:t>
            </a:r>
            <a:r>
              <a:rPr lang="en-US" dirty="0">
                <a:solidFill>
                  <a:srgbClr val="0000FF"/>
                </a:solidFill>
              </a:rPr>
              <a:t>n. 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735138" y="1597025"/>
          <a:ext cx="419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2" imgW="203112" imgH="393529" progId="Equation.3">
                  <p:embed/>
                </p:oleObj>
              </mc:Choice>
              <mc:Fallback>
                <p:oleObj name="Equation" r:id="rId2" imgW="203112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597025"/>
                        <a:ext cx="419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4325938" y="4170363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;</a:t>
            </a:r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4689475" y="4057650"/>
          <a:ext cx="4714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228501" imgH="393529" progId="Equation.3">
                  <p:embed/>
                </p:oleObj>
              </mc:Choice>
              <mc:Fallback>
                <p:oleObj name="Equation" r:id="rId4" imgW="228501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4057650"/>
                        <a:ext cx="471488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5224463" y="4170363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;</a:t>
            </a: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5603875" y="4057650"/>
          <a:ext cx="4714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6" imgW="228501" imgH="393529" progId="Equation.3">
                  <p:embed/>
                </p:oleObj>
              </mc:Choice>
              <mc:Fallback>
                <p:oleObj name="Equation" r:id="rId6" imgW="228501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4057650"/>
                        <a:ext cx="471488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6138863" y="4170363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;</a:t>
            </a:r>
          </a:p>
        </p:txBody>
      </p:sp>
      <p:graphicFrame>
        <p:nvGraphicFramePr>
          <p:cNvPr id="3077" name="Object 10"/>
          <p:cNvGraphicFramePr>
            <a:graphicFrameLocks noChangeAspect="1"/>
          </p:cNvGraphicFramePr>
          <p:nvPr/>
        </p:nvGraphicFramePr>
        <p:xfrm>
          <a:off x="6530975" y="4057650"/>
          <a:ext cx="444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8" imgW="215713" imgH="393359" progId="Equation.3">
                  <p:embed/>
                </p:oleObj>
              </mc:Choice>
              <mc:Fallback>
                <p:oleObj name="Equation" r:id="rId8" imgW="215713" imgH="39335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975" y="4057650"/>
                        <a:ext cx="444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1" name="Line 11"/>
          <p:cNvSpPr>
            <a:spLocks noChangeShapeType="1"/>
          </p:cNvSpPr>
          <p:nvPr/>
        </p:nvSpPr>
        <p:spPr bwMode="auto">
          <a:xfrm>
            <a:off x="2325688" y="2138363"/>
            <a:ext cx="601027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489200" y="565150"/>
            <a:ext cx="4319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006600"/>
                </a:solidFill>
              </a:rPr>
              <a:t>Toán</a:t>
            </a:r>
          </a:p>
        </p:txBody>
      </p:sp>
      <p:graphicFrame>
        <p:nvGraphicFramePr>
          <p:cNvPr id="307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142392"/>
              </p:ext>
            </p:extLst>
          </p:nvPr>
        </p:nvGraphicFramePr>
        <p:xfrm>
          <a:off x="5160963" y="1640655"/>
          <a:ext cx="4429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0" imgW="203112" imgH="393529" progId="Equation.3">
                  <p:embed/>
                </p:oleObj>
              </mc:Choice>
              <mc:Fallback>
                <p:oleObj name="Equation" r:id="rId10" imgW="203112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0963" y="1640655"/>
                        <a:ext cx="442912" cy="81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5" name="AutoShape 15"/>
          <p:cNvSpPr>
            <a:spLocks noChangeArrowheads="1"/>
          </p:cNvSpPr>
          <p:nvPr/>
        </p:nvSpPr>
        <p:spPr bwMode="auto">
          <a:xfrm>
            <a:off x="163513" y="2447925"/>
            <a:ext cx="8639175" cy="1103313"/>
          </a:xfrm>
          <a:prstGeom prst="rightArrow">
            <a:avLst>
              <a:gd name="adj1" fmla="val 50000"/>
              <a:gd name="adj2" fmla="val 195755"/>
            </a:avLst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Hãy thảo luận theo nhóm </a:t>
            </a:r>
            <a:r>
              <a:rPr lang="vi-VN" sz="2000" b="1">
                <a:solidFill>
                  <a:srgbClr val="FF0000"/>
                </a:solidFill>
              </a:rPr>
              <a:t>đ</a:t>
            </a:r>
            <a:r>
              <a:rPr lang="en-US" sz="2000" b="1">
                <a:solidFill>
                  <a:srgbClr val="FF0000"/>
                </a:solidFill>
              </a:rPr>
              <a:t>ôi </a:t>
            </a:r>
            <a:r>
              <a:rPr lang="vi-VN" sz="2000" b="1">
                <a:solidFill>
                  <a:srgbClr val="FF0000"/>
                </a:solidFill>
              </a:rPr>
              <a:t>đ</a:t>
            </a:r>
            <a:r>
              <a:rPr lang="en-US" sz="2000" b="1">
                <a:solidFill>
                  <a:srgbClr val="FF0000"/>
                </a:solidFill>
              </a:rPr>
              <a:t>ể thực hiện yêu cầu trên.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1" grpId="0" animBg="1"/>
      <p:bldP spid="716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736600"/>
          </a:xfrm>
        </p:spPr>
        <p:txBody>
          <a:bodyPr/>
          <a:lstStyle/>
          <a:p>
            <a:pPr eaLnBrk="1" hangingPunct="1"/>
            <a:r>
              <a:rPr lang="en-US" sz="2400" b="1" u="sng">
                <a:solidFill>
                  <a:srgbClr val="0000FF"/>
                </a:solidFill>
              </a:rPr>
              <a:t>Luyện tập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461963" y="965200"/>
            <a:ext cx="549275" cy="549275"/>
          </a:xfrm>
          <a:prstGeom prst="ellipse">
            <a:avLst/>
          </a:prstGeom>
          <a:gradFill rotWithShape="1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b="1"/>
              <a:t>2</a:t>
            </a: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89025" y="1016000"/>
            <a:ext cx="5224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</a:rPr>
              <a:t>Trong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các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d</a:t>
            </a:r>
            <a:r>
              <a:rPr lang="vi-VN" dirty="0">
                <a:solidFill>
                  <a:srgbClr val="0000FF"/>
                </a:solidFill>
              </a:rPr>
              <a:t>ư</a:t>
            </a:r>
            <a:r>
              <a:rPr lang="en-US" dirty="0" err="1">
                <a:solidFill>
                  <a:srgbClr val="0000FF"/>
                </a:solidFill>
              </a:rPr>
              <a:t>ới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vi-VN" dirty="0">
                <a:solidFill>
                  <a:srgbClr val="0000FF"/>
                </a:solidFill>
              </a:rPr>
              <a:t>đ</a:t>
            </a:r>
            <a:r>
              <a:rPr lang="en-US" dirty="0" err="1">
                <a:solidFill>
                  <a:srgbClr val="0000FF"/>
                </a:solidFill>
              </a:rPr>
              <a:t>ây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phân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nào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bằng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vi-VN" dirty="0">
                <a:solidFill>
                  <a:srgbClr val="0000FF"/>
                </a:solidFill>
              </a:rPr>
              <a:t>           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6149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420938" y="1636713"/>
          <a:ext cx="46831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2" imgW="228501" imgH="393529" progId="Equation.3">
                  <p:embed/>
                </p:oleObj>
              </mc:Choice>
              <mc:Fallback>
                <p:oleObj name="Equation" r:id="rId2" imgW="228501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8" y="1636713"/>
                        <a:ext cx="468312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954338" y="1747838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;</a:t>
            </a:r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3408363" y="1635125"/>
          <a:ext cx="2889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363" y="1635125"/>
                        <a:ext cx="28892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852863" y="1747838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;</a:t>
            </a:r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257675" y="1635125"/>
          <a:ext cx="419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6" imgW="203112" imgH="393529" progId="Equation.3">
                  <p:embed/>
                </p:oleObj>
              </mc:Choice>
              <mc:Fallback>
                <p:oleObj name="Equation" r:id="rId6" imgW="203112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1635125"/>
                        <a:ext cx="419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030143"/>
              </p:ext>
            </p:extLst>
          </p:nvPr>
        </p:nvGraphicFramePr>
        <p:xfrm>
          <a:off x="6072027" y="854076"/>
          <a:ext cx="94522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8" imgW="228501" imgH="393529" progId="Equation.3">
                  <p:embed/>
                </p:oleObj>
              </mc:Choice>
              <mc:Fallback>
                <p:oleObj name="Equation" r:id="rId8" imgW="228501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027" y="854076"/>
                        <a:ext cx="945222" cy="811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831850" y="3170238"/>
            <a:ext cx="827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FF"/>
                </a:solidFill>
              </a:rPr>
              <a:t>Ta có:</a:t>
            </a:r>
          </a:p>
        </p:txBody>
      </p: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1808163" y="3033713"/>
          <a:ext cx="21224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0" imgW="1028254" imgH="393529" progId="Equation.3">
                  <p:embed/>
                </p:oleObj>
              </mc:Choice>
              <mc:Fallback>
                <p:oleObj name="Equation" r:id="rId10" imgW="1028254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3033713"/>
                        <a:ext cx="2122487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1908175" y="3878263"/>
          <a:ext cx="2889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2" imgW="139639" imgH="393529" progId="Equation.3">
                  <p:embed/>
                </p:oleObj>
              </mc:Choice>
              <mc:Fallback>
                <p:oleObj name="Equation" r:id="rId12" imgW="139639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878263"/>
                        <a:ext cx="28892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317750" y="4056063"/>
            <a:ext cx="41497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Là phân số tối giản không rút gọn </a:t>
            </a:r>
            <a:r>
              <a:rPr lang="vi-VN">
                <a:solidFill>
                  <a:srgbClr val="0000FF"/>
                </a:solidFill>
              </a:rPr>
              <a:t>đư</a:t>
            </a:r>
            <a:r>
              <a:rPr lang="en-US">
                <a:solidFill>
                  <a:srgbClr val="0000FF"/>
                </a:solidFill>
              </a:rPr>
              <a:t>ợc.</a:t>
            </a:r>
          </a:p>
        </p:txBody>
      </p:sp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1812925" y="4718050"/>
          <a:ext cx="193833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4" imgW="939392" imgH="393529" progId="Equation.3">
                  <p:embed/>
                </p:oleObj>
              </mc:Choice>
              <mc:Fallback>
                <p:oleObj name="Equation" r:id="rId14" imgW="939392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4718050"/>
                        <a:ext cx="1938338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831850" y="5694363"/>
            <a:ext cx="18145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Vậy các phân số </a:t>
            </a:r>
          </a:p>
        </p:txBody>
      </p:sp>
      <p:graphicFrame>
        <p:nvGraphicFramePr>
          <p:cNvPr id="6163" name="Object 19"/>
          <p:cNvGraphicFramePr>
            <a:graphicFrameLocks noChangeAspect="1"/>
          </p:cNvGraphicFramePr>
          <p:nvPr/>
        </p:nvGraphicFramePr>
        <p:xfrm>
          <a:off x="2576513" y="5500688"/>
          <a:ext cx="4714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6" imgW="228501" imgH="393529" progId="Equation.3">
                  <p:embed/>
                </p:oleObj>
              </mc:Choice>
              <mc:Fallback>
                <p:oleObj name="Equation" r:id="rId16" imgW="228501" imgH="39352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13" y="5500688"/>
                        <a:ext cx="471487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2982913" y="5629275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;</a:t>
            </a:r>
          </a:p>
        </p:txBody>
      </p:sp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3314700" y="5516563"/>
          <a:ext cx="419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8" imgW="203112" imgH="393529" progId="Equation.3">
                  <p:embed/>
                </p:oleObj>
              </mc:Choice>
              <mc:Fallback>
                <p:oleObj name="Equation" r:id="rId18" imgW="203112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5516563"/>
                        <a:ext cx="419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3836988" y="5694363"/>
            <a:ext cx="13065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b="1" i="1">
                <a:solidFill>
                  <a:srgbClr val="FF3300"/>
                </a:solidFill>
              </a:rPr>
              <a:t>đ</a:t>
            </a:r>
            <a:r>
              <a:rPr lang="en-US" b="1" i="1">
                <a:solidFill>
                  <a:srgbClr val="FF3300"/>
                </a:solidFill>
              </a:rPr>
              <a:t>ều bằng </a:t>
            </a:r>
          </a:p>
        </p:txBody>
      </p:sp>
      <p:graphicFrame>
        <p:nvGraphicFramePr>
          <p:cNvPr id="6167" name="Object 23"/>
          <p:cNvGraphicFramePr>
            <a:graphicFrameLocks noChangeAspect="1"/>
          </p:cNvGraphicFramePr>
          <p:nvPr/>
        </p:nvGraphicFramePr>
        <p:xfrm>
          <a:off x="4976813" y="5516563"/>
          <a:ext cx="3143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0" imgW="152334" imgH="393529" progId="Equation.3">
                  <p:embed/>
                </p:oleObj>
              </mc:Choice>
              <mc:Fallback>
                <p:oleObj name="Equation" r:id="rId20" imgW="15233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6813" y="5516563"/>
                        <a:ext cx="31432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143250" y="2574925"/>
            <a:ext cx="2308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solidFill>
                  <a:srgbClr val="0000FF"/>
                </a:solidFill>
              </a:rPr>
              <a:t>Bài làm: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4992688" y="1393825"/>
            <a:ext cx="56673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/>
      <p:bldP spid="6150" grpId="0"/>
      <p:bldP spid="6152" grpId="0"/>
      <p:bldP spid="6157" grpId="0"/>
      <p:bldP spid="6160" grpId="0"/>
      <p:bldP spid="6162" grpId="0"/>
      <p:bldP spid="6164" grpId="0"/>
      <p:bldP spid="6166" grpId="0"/>
      <p:bldP spid="6168" grpId="0"/>
      <p:bldP spid="61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461963" y="822325"/>
            <a:ext cx="549275" cy="549275"/>
          </a:xfrm>
          <a:prstGeom prst="ellipse">
            <a:avLst/>
          </a:prstGeom>
          <a:gradFill rotWithShape="1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3</a:t>
            </a:r>
            <a:endParaRPr lang="en-US" sz="200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089025" y="873125"/>
            <a:ext cx="52244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Trong các phân số d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ới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ây, phân số nào bằng </a:t>
            </a:r>
          </a:p>
        </p:txBody>
      </p:sp>
      <p:sp>
        <p:nvSpPr>
          <p:cNvPr id="5135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229600" cy="547688"/>
          </a:xfrm>
          <a:noFill/>
        </p:spPr>
        <p:txBody>
          <a:bodyPr/>
          <a:lstStyle/>
          <a:p>
            <a:pPr eaLnBrk="1" hangingPunct="1"/>
            <a:r>
              <a:rPr lang="en-US" sz="2800" b="1" u="sng">
                <a:solidFill>
                  <a:srgbClr val="0000FF"/>
                </a:solidFill>
              </a:rPr>
              <a:t>Luyện tập</a:t>
            </a:r>
          </a:p>
        </p:txBody>
      </p:sp>
      <p:graphicFrame>
        <p:nvGraphicFramePr>
          <p:cNvPr id="7177" name="Object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115156"/>
              </p:ext>
            </p:extLst>
          </p:nvPr>
        </p:nvGraphicFramePr>
        <p:xfrm>
          <a:off x="5991225" y="779463"/>
          <a:ext cx="681038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2" imgW="368140" imgH="393529" progId="Equation.3">
                  <p:embed/>
                </p:oleObj>
              </mc:Choice>
              <mc:Fallback>
                <p:oleObj name="Equation" r:id="rId2" imgW="368140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779463"/>
                        <a:ext cx="681038" cy="760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2366963" y="1277938"/>
          <a:ext cx="57626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4" imgW="279279" imgH="393529" progId="Equation.3">
                  <p:embed/>
                </p:oleObj>
              </mc:Choice>
              <mc:Fallback>
                <p:oleObj name="Equation" r:id="rId4" imgW="279279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1277938"/>
                        <a:ext cx="576262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954338" y="139065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;</a:t>
            </a:r>
          </a:p>
        </p:txBody>
      </p:sp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3302000" y="1298575"/>
          <a:ext cx="4730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6" imgW="228501" imgH="393529" progId="Equation.3">
                  <p:embed/>
                </p:oleObj>
              </mc:Choice>
              <mc:Fallback>
                <p:oleObj name="Equation" r:id="rId6" imgW="228501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1298575"/>
                        <a:ext cx="47307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852863" y="139065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;</a:t>
            </a:r>
          </a:p>
        </p:txBody>
      </p: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4244975" y="1277938"/>
          <a:ext cx="444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8" imgW="215713" imgH="393359" progId="Equation.3">
                  <p:embed/>
                </p:oleObj>
              </mc:Choice>
              <mc:Fallback>
                <p:oleObj name="Equation" r:id="rId8" imgW="215713" imgH="39335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1277938"/>
                        <a:ext cx="444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143250" y="2132013"/>
            <a:ext cx="2308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</a:rPr>
              <a:t>Bài làm: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831850" y="2684463"/>
            <a:ext cx="827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00FF"/>
                </a:solidFill>
              </a:rPr>
              <a:t>Ta có:</a:t>
            </a:r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1665288" y="2547938"/>
          <a:ext cx="24098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0" imgW="1167893" imgH="393529" progId="Equation.3">
                  <p:embed/>
                </p:oleObj>
              </mc:Choice>
              <mc:Fallback>
                <p:oleObj name="Equation" r:id="rId10" imgW="1167893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2547938"/>
                        <a:ext cx="240982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1663700" y="3338513"/>
          <a:ext cx="238283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2" imgW="1155700" imgH="393700" progId="Equation.3">
                  <p:embed/>
                </p:oleObj>
              </mc:Choice>
              <mc:Fallback>
                <p:oleObj name="Equation" r:id="rId12" imgW="1155700" imgH="3937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3338513"/>
                        <a:ext cx="2382838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1744663" y="4964113"/>
          <a:ext cx="196056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4" imgW="952087" imgH="393529" progId="Equation.3">
                  <p:embed/>
                </p:oleObj>
              </mc:Choice>
              <mc:Fallback>
                <p:oleObj name="Equation" r:id="rId14" imgW="952087" imgH="39352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4964113"/>
                        <a:ext cx="1960562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60375" y="5951538"/>
            <a:ext cx="1858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Vậy các phân số </a:t>
            </a:r>
          </a:p>
        </p:txBody>
      </p:sp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1755775" y="4157663"/>
          <a:ext cx="19986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6" imgW="965200" imgH="393700" progId="Equation.3">
                  <p:embed/>
                </p:oleObj>
              </mc:Choice>
              <mc:Fallback>
                <p:oleObj name="Equation" r:id="rId16" imgW="965200" imgH="3937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4157663"/>
                        <a:ext cx="1998663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1" name="Object 23"/>
          <p:cNvGraphicFramePr>
            <a:graphicFrameLocks noChangeAspect="1"/>
          </p:cNvGraphicFramePr>
          <p:nvPr/>
        </p:nvGraphicFramePr>
        <p:xfrm>
          <a:off x="2259013" y="5781675"/>
          <a:ext cx="4730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8" imgW="228501" imgH="393529" progId="Equation.3">
                  <p:embed/>
                </p:oleObj>
              </mc:Choice>
              <mc:Fallback>
                <p:oleObj name="Equation" r:id="rId18" imgW="228501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5781675"/>
                        <a:ext cx="47307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2624138" y="5934075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;</a:t>
            </a:r>
          </a:p>
        </p:txBody>
      </p:sp>
      <p:graphicFrame>
        <p:nvGraphicFramePr>
          <p:cNvPr id="7193" name="Object 25"/>
          <p:cNvGraphicFramePr>
            <a:graphicFrameLocks noChangeAspect="1"/>
          </p:cNvGraphicFramePr>
          <p:nvPr/>
        </p:nvGraphicFramePr>
        <p:xfrm>
          <a:off x="2930525" y="5821363"/>
          <a:ext cx="444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0" imgW="215713" imgH="393359" progId="Equation.3">
                  <p:embed/>
                </p:oleObj>
              </mc:Choice>
              <mc:Fallback>
                <p:oleObj name="Equation" r:id="rId20" imgW="215713" imgH="39335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5" y="5821363"/>
                        <a:ext cx="444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575050" y="6022975"/>
            <a:ext cx="1103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ều bằng </a:t>
            </a:r>
          </a:p>
        </p:txBody>
      </p:sp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4621213" y="5821363"/>
          <a:ext cx="5746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2" imgW="279279" imgH="393529" progId="Equation.3">
                  <p:embed/>
                </p:oleObj>
              </mc:Choice>
              <mc:Fallback>
                <p:oleObj name="Equation" r:id="rId22" imgW="279279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5821363"/>
                        <a:ext cx="574675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/>
      <p:bldP spid="7180" grpId="0"/>
      <p:bldP spid="7182" grpId="0"/>
      <p:bldP spid="7184" grpId="0"/>
      <p:bldP spid="7185" grpId="0"/>
      <p:bldP spid="7189" grpId="0"/>
      <p:bldP spid="7192" grpId="0"/>
      <p:bldP spid="7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400" b="1" u="sng">
                <a:solidFill>
                  <a:srgbClr val="0000FF"/>
                </a:solidFill>
              </a:rPr>
              <a:t>Luyện tập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461963" y="822325"/>
            <a:ext cx="549275" cy="549275"/>
          </a:xfrm>
          <a:prstGeom prst="ellipse">
            <a:avLst/>
          </a:prstGeom>
          <a:gradFill rotWithShape="1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4</a:t>
            </a:r>
            <a:endParaRPr lang="en-US" sz="20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089025" y="873125"/>
            <a:ext cx="5224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Tính </a:t>
            </a:r>
            <a:r>
              <a:rPr lang="en-US" sz="2000" i="1">
                <a:solidFill>
                  <a:srgbClr val="FF3300"/>
                </a:solidFill>
              </a:rPr>
              <a:t>(theo mẫu):</a:t>
            </a:r>
          </a:p>
        </p:txBody>
      </p:sp>
      <p:graphicFrame>
        <p:nvGraphicFramePr>
          <p:cNvPr id="922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658813" y="1411288"/>
          <a:ext cx="14573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2" imgW="672808" imgH="393529" progId="Equation.3">
                  <p:embed/>
                </p:oleObj>
              </mc:Choice>
              <mc:Fallback>
                <p:oleObj name="Equation" r:id="rId2" imgW="672808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1411288"/>
                        <a:ext cx="1457325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3651250" y="1411288"/>
          <a:ext cx="156845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4" imgW="723586" imgH="393529" progId="Equation.3">
                  <p:embed/>
                </p:oleObj>
              </mc:Choice>
              <mc:Fallback>
                <p:oleObj name="Equation" r:id="rId4" imgW="723586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1411288"/>
                        <a:ext cx="156845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6511925" y="1411288"/>
          <a:ext cx="15954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6" imgW="736280" imgH="393529" progId="Equation.3">
                  <p:embed/>
                </p:oleObj>
              </mc:Choice>
              <mc:Fallback>
                <p:oleObj name="Equation" r:id="rId6" imgW="736280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925" y="1411288"/>
                        <a:ext cx="159543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817563" y="2927350"/>
            <a:ext cx="709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u="sng">
                <a:solidFill>
                  <a:srgbClr val="FF3300"/>
                </a:solidFill>
              </a:rPr>
              <a:t>Mẫu: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2017713" y="2816225"/>
            <a:ext cx="260350" cy="260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V="1">
            <a:off x="2017713" y="3267075"/>
            <a:ext cx="260350" cy="260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V="1">
            <a:off x="1611313" y="3267075"/>
            <a:ext cx="260350" cy="260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V="1">
            <a:off x="2424113" y="2816225"/>
            <a:ext cx="260350" cy="260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816225" y="2897188"/>
            <a:ext cx="420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=</a:t>
            </a:r>
          </a:p>
        </p:txBody>
      </p:sp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3284538" y="2760663"/>
          <a:ext cx="3302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8" y="2760663"/>
                        <a:ext cx="33020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0" name="Object 24"/>
          <p:cNvGraphicFramePr>
            <a:graphicFrameLocks noChangeAspect="1"/>
          </p:cNvGraphicFramePr>
          <p:nvPr/>
        </p:nvGraphicFramePr>
        <p:xfrm>
          <a:off x="985838" y="1411288"/>
          <a:ext cx="11271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0" imgW="520474" imgH="393529" progId="Equation.3">
                  <p:embed/>
                </p:oleObj>
              </mc:Choice>
              <mc:Fallback>
                <p:oleObj name="Equation" r:id="rId10" imgW="520474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1411288"/>
                        <a:ext cx="1127125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33526E-6 L 0.06424 0.1953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/>
      <p:bldP spid="9228" grpId="0"/>
      <p:bldP spid="9230" grpId="0" animBg="1"/>
      <p:bldP spid="9231" grpId="0" animBg="1"/>
      <p:bldP spid="9232" grpId="0" animBg="1"/>
      <p:bldP spid="9233" grpId="0" animBg="1"/>
      <p:bldP spid="92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400" b="1" u="sng">
                <a:solidFill>
                  <a:srgbClr val="0000FF"/>
                </a:solidFill>
              </a:rPr>
              <a:t>Luyện tập</a:t>
            </a:r>
          </a:p>
        </p:txBody>
      </p:sp>
      <p:sp>
        <p:nvSpPr>
          <p:cNvPr id="7179" name="Oval 3"/>
          <p:cNvSpPr>
            <a:spLocks noChangeArrowheads="1"/>
          </p:cNvSpPr>
          <p:nvPr/>
        </p:nvSpPr>
        <p:spPr bwMode="auto">
          <a:xfrm>
            <a:off x="461963" y="822325"/>
            <a:ext cx="549275" cy="549275"/>
          </a:xfrm>
          <a:prstGeom prst="ellipse">
            <a:avLst/>
          </a:prstGeom>
          <a:gradFill rotWithShape="1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4</a:t>
            </a:r>
            <a:endParaRPr lang="en-US" sz="2000"/>
          </a:p>
        </p:txBody>
      </p:sp>
      <p:sp>
        <p:nvSpPr>
          <p:cNvPr id="7180" name="Text Box 4"/>
          <p:cNvSpPr txBox="1">
            <a:spLocks noChangeArrowheads="1"/>
          </p:cNvSpPr>
          <p:nvPr/>
        </p:nvSpPr>
        <p:spPr bwMode="auto">
          <a:xfrm>
            <a:off x="1089025" y="873125"/>
            <a:ext cx="5224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Tính </a:t>
            </a:r>
            <a:r>
              <a:rPr lang="en-US" sz="2000" i="1">
                <a:solidFill>
                  <a:srgbClr val="FF3300"/>
                </a:solidFill>
              </a:rPr>
              <a:t>(theo mẫu):</a:t>
            </a:r>
          </a:p>
        </p:txBody>
      </p:sp>
      <p:graphicFrame>
        <p:nvGraphicFramePr>
          <p:cNvPr id="7170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658813" y="1411288"/>
          <a:ext cx="14573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2" imgW="672808" imgH="393529" progId="Equation.3">
                  <p:embed/>
                </p:oleObj>
              </mc:Choice>
              <mc:Fallback>
                <p:oleObj name="Equation" r:id="rId2" imgW="672808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1411288"/>
                        <a:ext cx="1457325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3651250" y="1411288"/>
          <a:ext cx="156845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4" imgW="723586" imgH="393529" progId="Equation.3">
                  <p:embed/>
                </p:oleObj>
              </mc:Choice>
              <mc:Fallback>
                <p:oleObj name="Equation" r:id="rId4" imgW="723586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1411288"/>
                        <a:ext cx="156845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6511925" y="1411288"/>
          <a:ext cx="15954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6" imgW="736280" imgH="393529" progId="Equation.3">
                  <p:embed/>
                </p:oleObj>
              </mc:Choice>
              <mc:Fallback>
                <p:oleObj name="Equation" r:id="rId6" imgW="736280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925" y="1411288"/>
                        <a:ext cx="159543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Text Box 8"/>
          <p:cNvSpPr txBox="1">
            <a:spLocks noChangeArrowheads="1"/>
          </p:cNvSpPr>
          <p:nvPr/>
        </p:nvSpPr>
        <p:spPr bwMode="auto">
          <a:xfrm>
            <a:off x="817563" y="2927350"/>
            <a:ext cx="709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u="sng">
                <a:solidFill>
                  <a:srgbClr val="FF3300"/>
                </a:solidFill>
              </a:rPr>
              <a:t>Mẫu: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2112963" y="2844800"/>
            <a:ext cx="260350" cy="260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2117725" y="3294063"/>
            <a:ext cx="260350" cy="260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1652588" y="3295650"/>
            <a:ext cx="260350" cy="260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2552700" y="2832100"/>
            <a:ext cx="260350" cy="260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816225" y="2897188"/>
            <a:ext cx="420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=</a:t>
            </a:r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3246438" y="2760663"/>
          <a:ext cx="3302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438" y="2760663"/>
                        <a:ext cx="33020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070100" y="2711450"/>
            <a:ext cx="376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603375" y="3140075"/>
            <a:ext cx="376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501900" y="2700338"/>
            <a:ext cx="376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073275" y="3141663"/>
            <a:ext cx="376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7191" name="Text Box 20"/>
          <p:cNvSpPr txBox="1">
            <a:spLocks noChangeArrowheads="1"/>
          </p:cNvSpPr>
          <p:nvPr/>
        </p:nvSpPr>
        <p:spPr bwMode="auto">
          <a:xfrm>
            <a:off x="1595438" y="2706688"/>
            <a:ext cx="376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graphicFrame>
        <p:nvGraphicFramePr>
          <p:cNvPr id="7174" name="Object 21"/>
          <p:cNvGraphicFramePr>
            <a:graphicFrameLocks noChangeAspect="1"/>
          </p:cNvGraphicFramePr>
          <p:nvPr/>
        </p:nvGraphicFramePr>
        <p:xfrm>
          <a:off x="1900238" y="2852738"/>
          <a:ext cx="247650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0" imgW="114102" imgH="126780" progId="Equation.3">
                  <p:embed/>
                </p:oleObj>
              </mc:Choice>
              <mc:Fallback>
                <p:oleObj name="Equation" r:id="rId10" imgW="114102" imgH="1267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2852738"/>
                        <a:ext cx="247650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2065338" y="2706688"/>
            <a:ext cx="376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</a:t>
            </a:r>
          </a:p>
        </p:txBody>
      </p:sp>
      <p:graphicFrame>
        <p:nvGraphicFramePr>
          <p:cNvPr id="7175" name="Object 23"/>
          <p:cNvGraphicFramePr>
            <a:graphicFrameLocks noChangeAspect="1"/>
          </p:cNvGraphicFramePr>
          <p:nvPr/>
        </p:nvGraphicFramePr>
        <p:xfrm>
          <a:off x="2336800" y="2852738"/>
          <a:ext cx="247650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2" imgW="114102" imgH="126780" progId="Equation.3">
                  <p:embed/>
                </p:oleObj>
              </mc:Choice>
              <mc:Fallback>
                <p:oleObj name="Equation" r:id="rId12" imgW="114102" imgH="1267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2852738"/>
                        <a:ext cx="247650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2501900" y="2706688"/>
            <a:ext cx="376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1608138" y="3146425"/>
            <a:ext cx="376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</a:t>
            </a:r>
          </a:p>
        </p:txBody>
      </p:sp>
      <p:graphicFrame>
        <p:nvGraphicFramePr>
          <p:cNvPr id="7176" name="Object 26"/>
          <p:cNvGraphicFramePr>
            <a:graphicFrameLocks noChangeAspect="1"/>
          </p:cNvGraphicFramePr>
          <p:nvPr/>
        </p:nvGraphicFramePr>
        <p:xfrm>
          <a:off x="1900238" y="3279775"/>
          <a:ext cx="2476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4" imgW="114102" imgH="126780" progId="Equation.3">
                  <p:embed/>
                </p:oleObj>
              </mc:Choice>
              <mc:Fallback>
                <p:oleObj name="Equation" r:id="rId14" imgW="114102" imgH="1267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3279775"/>
                        <a:ext cx="247650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065338" y="3133725"/>
            <a:ext cx="376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graphicFrame>
        <p:nvGraphicFramePr>
          <p:cNvPr id="7177" name="Object 28"/>
          <p:cNvGraphicFramePr>
            <a:graphicFrameLocks noChangeAspect="1"/>
          </p:cNvGraphicFramePr>
          <p:nvPr/>
        </p:nvGraphicFramePr>
        <p:xfrm>
          <a:off x="2336800" y="3279775"/>
          <a:ext cx="2476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5" imgW="114102" imgH="126780" progId="Equation.3">
                  <p:embed/>
                </p:oleObj>
              </mc:Choice>
              <mc:Fallback>
                <p:oleObj name="Equation" r:id="rId15" imgW="114102" imgH="1267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279775"/>
                        <a:ext cx="247650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6" name="Text Box 29"/>
          <p:cNvSpPr txBox="1">
            <a:spLocks noChangeArrowheads="1"/>
          </p:cNvSpPr>
          <p:nvPr/>
        </p:nvSpPr>
        <p:spPr bwMode="auto">
          <a:xfrm>
            <a:off x="2501900" y="3133725"/>
            <a:ext cx="376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7</a:t>
            </a:r>
          </a:p>
        </p:txBody>
      </p:sp>
      <p:sp>
        <p:nvSpPr>
          <p:cNvPr id="7197" name="Line 30"/>
          <p:cNvSpPr>
            <a:spLocks noChangeShapeType="1"/>
          </p:cNvSpPr>
          <p:nvPr/>
        </p:nvSpPr>
        <p:spPr bwMode="auto">
          <a:xfrm>
            <a:off x="1670050" y="3194050"/>
            <a:ext cx="1073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3322" grpId="0" animBg="1"/>
      <p:bldP spid="13323" grpId="0" animBg="1"/>
      <p:bldP spid="13324" grpId="0" animBg="1"/>
      <p:bldP spid="13325" grpId="0"/>
      <p:bldP spid="13328" grpId="0"/>
      <p:bldP spid="13329" grpId="0"/>
      <p:bldP spid="13330" grpId="0"/>
      <p:bldP spid="13331" grpId="0"/>
      <p:bldP spid="13334" grpId="0"/>
      <p:bldP spid="13336" grpId="0"/>
      <p:bldP spid="13337" grpId="0"/>
      <p:bldP spid="1333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411</Words>
  <Application>Microsoft Office PowerPoint</Application>
  <PresentationFormat>Trình chiếu Trên màn hình (4:3)</PresentationFormat>
  <Paragraphs>103</Paragraphs>
  <Slides>12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1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12</vt:i4>
      </vt:variant>
    </vt:vector>
  </HeadingPairs>
  <TitlesOfParts>
    <vt:vector size="15" baseType="lpstr">
      <vt:lpstr>Arial</vt:lpstr>
      <vt:lpstr>Default Design</vt:lpstr>
      <vt:lpstr>Equation</vt:lpstr>
      <vt:lpstr>Bản trình bày PowerPoint</vt:lpstr>
      <vt:lpstr>Bản trình bày PowerPoint</vt:lpstr>
      <vt:lpstr>Rút gọn phân số</vt:lpstr>
      <vt:lpstr>Rút gọn phân số</vt:lpstr>
      <vt:lpstr>Rút gọn phân số</vt:lpstr>
      <vt:lpstr>Luyện tập</vt:lpstr>
      <vt:lpstr>Luyện tập</vt:lpstr>
      <vt:lpstr>Luyện tập</vt:lpstr>
      <vt:lpstr>Luyện tập</vt:lpstr>
      <vt:lpstr>Bản trình bày PowerPoint</vt:lpstr>
      <vt:lpstr>Bản trình bày PowerPoint</vt:lpstr>
      <vt:lpstr>Bản trình bày PowerPoint</vt:lpstr>
    </vt:vector>
  </TitlesOfParts>
  <Company>XUANNGOC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VAN TOAN</dc:creator>
  <cp:lastModifiedBy>Giỏi Phạm Thị</cp:lastModifiedBy>
  <cp:revision>27</cp:revision>
  <dcterms:created xsi:type="dcterms:W3CDTF">2007-01-24T03:21:18Z</dcterms:created>
  <dcterms:modified xsi:type="dcterms:W3CDTF">2023-02-07T03:22:11Z</dcterms:modified>
</cp:coreProperties>
</file>